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4" Type="http://schemas.openxmlformats.org/officeDocument/2006/relationships/hyperlink" Target="http://youtube.com/v/7qT3RpaBlJo" TargetMode="External"/><Relationship Id="rId5" Type="http://schemas.openxmlformats.org/officeDocument/2006/relationships/image" Target="../media/image0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mt="37000"/>
          </a:blip>
          <a:stretch>
            <a:fillRect/>
          </a:stretch>
        </p:blipFill>
        <p:spPr>
          <a:xfrm>
            <a:off x="0" y="0"/>
            <a:ext cx="9144001" cy="5143503"/>
          </a:xfrm>
          <a:prstGeom prst="rect">
            <a:avLst/>
          </a:prstGeom>
          <a:noFill/>
          <a:ln>
            <a:noFill/>
          </a:ln>
        </p:spPr>
      </p:pic>
      <p:sp>
        <p:nvSpPr>
          <p:cNvPr id="51" name="Shape 51"/>
          <p:cNvSpPr txBox="1"/>
          <p:nvPr>
            <p:ph type="ctrTitle"/>
          </p:nvPr>
        </p:nvSpPr>
        <p:spPr>
          <a:xfrm>
            <a:off x="311708" y="744575"/>
            <a:ext cx="8520599" cy="2052599"/>
          </a:xfrm>
          <a:prstGeom prst="rect">
            <a:avLst/>
          </a:prstGeom>
        </p:spPr>
        <p:txBody>
          <a:bodyPr anchorCtr="0" anchor="b" bIns="91425" lIns="91425" rIns="91425" tIns="91425">
            <a:noAutofit/>
          </a:bodyPr>
          <a:lstStyle/>
          <a:p>
            <a:pPr>
              <a:spcBef>
                <a:spcPts val="0"/>
              </a:spcBef>
              <a:buNone/>
            </a:pPr>
            <a:r>
              <a:rPr b="1" lang="en">
                <a:solidFill>
                  <a:srgbClr val="783F04"/>
                </a:solidFill>
              </a:rPr>
              <a:t>Philosophy </a:t>
            </a:r>
          </a:p>
        </p:txBody>
      </p:sp>
      <p:sp>
        <p:nvSpPr>
          <p:cNvPr id="52" name="Shape 52"/>
          <p:cNvSpPr txBox="1"/>
          <p:nvPr>
            <p:ph idx="1" type="subTitle"/>
          </p:nvPr>
        </p:nvSpPr>
        <p:spPr>
          <a:xfrm>
            <a:off x="311700" y="2834125"/>
            <a:ext cx="8520599" cy="792600"/>
          </a:xfrm>
          <a:prstGeom prst="rect">
            <a:avLst/>
          </a:prstGeom>
        </p:spPr>
        <p:txBody>
          <a:bodyPr anchorCtr="0" anchor="t" bIns="91425" lIns="91425" rIns="91425" tIns="91425">
            <a:noAutofit/>
          </a:bodyPr>
          <a:lstStyle/>
          <a:p>
            <a:pPr>
              <a:spcBef>
                <a:spcPts val="0"/>
              </a:spcBef>
              <a:buNone/>
            </a:pPr>
            <a:r>
              <a:rPr i="1" lang="en">
                <a:solidFill>
                  <a:srgbClr val="7F6000"/>
                </a:solidFill>
              </a:rPr>
              <a:t>Classic vs Romantic</a:t>
            </a:r>
          </a:p>
        </p:txBody>
      </p:sp>
      <p:sp>
        <p:nvSpPr>
          <p:cNvPr id="53" name="Shape 53"/>
          <p:cNvSpPr txBox="1"/>
          <p:nvPr/>
        </p:nvSpPr>
        <p:spPr>
          <a:xfrm>
            <a:off x="1090225" y="3591750"/>
            <a:ext cx="7029599" cy="708900"/>
          </a:xfrm>
          <a:prstGeom prst="rect">
            <a:avLst/>
          </a:prstGeom>
          <a:solidFill>
            <a:srgbClr val="FFF2CC"/>
          </a:solidFill>
          <a:ln>
            <a:noFill/>
          </a:ln>
        </p:spPr>
        <p:txBody>
          <a:bodyPr anchorCtr="0" anchor="t" bIns="91425" lIns="91425" rIns="91425" tIns="91425">
            <a:noAutofit/>
          </a:bodyPr>
          <a:lstStyle/>
          <a:p>
            <a:pPr algn="ctr">
              <a:spcBef>
                <a:spcPts val="0"/>
              </a:spcBef>
              <a:buNone/>
            </a:pPr>
            <a:r>
              <a:rPr lang="en">
                <a:solidFill>
                  <a:srgbClr val="783F04"/>
                </a:solidFill>
              </a:rPr>
              <a:t>I can determine the difference between a classic or romantic point of view and apply my understanding to texts, my life, and the world.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11700" y="207125"/>
            <a:ext cx="8520599" cy="96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solidFill>
                  <a:srgbClr val="783F04"/>
                </a:solidFill>
              </a:rPr>
              <a:t>Bran Ferren: To Create for the ages, let’s combine art and engineering</a:t>
            </a:r>
          </a:p>
        </p:txBody>
      </p:sp>
      <p:sp>
        <p:nvSpPr>
          <p:cNvPr id="116" name="Shape 116">
            <a:hlinkClick r:id="rId4"/>
          </p:cNvPr>
          <p:cNvSpPr/>
          <p:nvPr/>
        </p:nvSpPr>
        <p:spPr>
          <a:xfrm>
            <a:off x="3816400" y="1340550"/>
            <a:ext cx="4572000" cy="3429000"/>
          </a:xfrm>
          <a:prstGeom prst="rect">
            <a:avLst/>
          </a:prstGeom>
          <a:blipFill>
            <a:blip r:embed="rId5">
              <a:alphaModFix/>
            </a:blip>
            <a:stretch>
              <a:fillRect/>
            </a:stretch>
          </a:blipFill>
          <a:ln>
            <a:noFill/>
          </a:ln>
        </p:spPr>
      </p:sp>
      <p:sp>
        <p:nvSpPr>
          <p:cNvPr id="117" name="Shape 117"/>
          <p:cNvSpPr txBox="1"/>
          <p:nvPr/>
        </p:nvSpPr>
        <p:spPr>
          <a:xfrm>
            <a:off x="287600" y="1344400"/>
            <a:ext cx="3197100" cy="3391199"/>
          </a:xfrm>
          <a:prstGeom prst="rect">
            <a:avLst/>
          </a:prstGeom>
          <a:noFill/>
          <a:ln>
            <a:noFill/>
          </a:ln>
        </p:spPr>
        <p:txBody>
          <a:bodyPr anchorCtr="0" anchor="t" bIns="91425" lIns="91425" rIns="91425" tIns="91425">
            <a:noAutofit/>
          </a:bodyPr>
          <a:lstStyle/>
          <a:p>
            <a:pPr rtl="0">
              <a:lnSpc>
                <a:spcPct val="150000"/>
              </a:lnSpc>
              <a:spcBef>
                <a:spcPts val="0"/>
              </a:spcBef>
              <a:buNone/>
            </a:pPr>
            <a:r>
              <a:rPr lang="en">
                <a:solidFill>
                  <a:srgbClr val="660000"/>
                </a:solidFill>
              </a:rPr>
              <a:t>1.Consider Ferren’s message, how can we connect this to Pirsig’s ideas in “Zen”?</a:t>
            </a:r>
          </a:p>
          <a:p>
            <a:pPr rtl="0">
              <a:lnSpc>
                <a:spcPct val="150000"/>
              </a:lnSpc>
              <a:spcBef>
                <a:spcPts val="0"/>
              </a:spcBef>
              <a:buNone/>
            </a:pPr>
            <a:r>
              <a:t/>
            </a:r>
            <a:endParaRPr sz="1000">
              <a:solidFill>
                <a:srgbClr val="660000"/>
              </a:solidFill>
            </a:endParaRPr>
          </a:p>
          <a:p>
            <a:pPr rtl="0">
              <a:lnSpc>
                <a:spcPct val="150000"/>
              </a:lnSpc>
              <a:spcBef>
                <a:spcPts val="0"/>
              </a:spcBef>
              <a:buNone/>
            </a:pPr>
            <a:r>
              <a:rPr lang="en">
                <a:solidFill>
                  <a:srgbClr val="660000"/>
                </a:solidFill>
              </a:rPr>
              <a:t>2.What is the rhetorical situation of this speech?</a:t>
            </a:r>
          </a:p>
          <a:p>
            <a:pPr rtl="0">
              <a:lnSpc>
                <a:spcPct val="150000"/>
              </a:lnSpc>
              <a:spcBef>
                <a:spcPts val="0"/>
              </a:spcBef>
              <a:buNone/>
            </a:pPr>
            <a:r>
              <a:t/>
            </a:r>
            <a:endParaRPr sz="1000">
              <a:solidFill>
                <a:srgbClr val="660000"/>
              </a:solidFill>
            </a:endParaRPr>
          </a:p>
          <a:p>
            <a:pPr rtl="0">
              <a:lnSpc>
                <a:spcPct val="150000"/>
              </a:lnSpc>
              <a:spcBef>
                <a:spcPts val="0"/>
              </a:spcBef>
              <a:buNone/>
            </a:pPr>
            <a:r>
              <a:rPr lang="en">
                <a:solidFill>
                  <a:srgbClr val="660000"/>
                </a:solidFill>
              </a:rPr>
              <a:t>3.Ferren tells a personal story to explain how he got to be where he is today, what in your past has inspired you to become an engineer today?</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a:spcBef>
                <a:spcPts val="0"/>
              </a:spcBef>
              <a:buNone/>
            </a:pPr>
            <a:r>
              <a:rPr b="1" lang="en">
                <a:solidFill>
                  <a:srgbClr val="783F04"/>
                </a:solidFill>
              </a:rPr>
              <a:t>What is Philosophy?</a:t>
            </a:r>
          </a:p>
        </p:txBody>
      </p:sp>
      <p:sp>
        <p:nvSpPr>
          <p:cNvPr id="59" name="Shape 59"/>
          <p:cNvSpPr txBox="1"/>
          <p:nvPr>
            <p:ph idx="1" type="body"/>
          </p:nvPr>
        </p:nvSpPr>
        <p:spPr>
          <a:xfrm>
            <a:off x="540300" y="1152475"/>
            <a:ext cx="8282399" cy="3416400"/>
          </a:xfrm>
          <a:prstGeom prst="rect">
            <a:avLst/>
          </a:prstGeom>
        </p:spPr>
        <p:txBody>
          <a:bodyPr anchorCtr="0" anchor="t" bIns="91425" lIns="91425" rIns="91425" tIns="91425">
            <a:noAutofit/>
          </a:bodyPr>
          <a:lstStyle/>
          <a:p>
            <a:pPr rtl="0">
              <a:spcBef>
                <a:spcPts val="0"/>
              </a:spcBef>
              <a:buNone/>
            </a:pPr>
            <a:r>
              <a:rPr b="1" i="1" lang="en" u="sng">
                <a:solidFill>
                  <a:srgbClr val="7F6000"/>
                </a:solidFill>
              </a:rPr>
              <a:t>Philosophy means “Love of Wisdom,” to study philosophy is to study:</a:t>
            </a:r>
          </a:p>
          <a:p>
            <a:pPr indent="-228600" lvl="0" marL="457200" rtl="0">
              <a:spcBef>
                <a:spcPts val="0"/>
              </a:spcBef>
              <a:buClr>
                <a:srgbClr val="7F6000"/>
              </a:buClr>
            </a:pPr>
            <a:r>
              <a:rPr lang="en">
                <a:solidFill>
                  <a:srgbClr val="7F6000"/>
                </a:solidFill>
              </a:rPr>
              <a:t>Existence </a:t>
            </a:r>
          </a:p>
          <a:p>
            <a:pPr indent="-228600" lvl="0" marL="457200" rtl="0">
              <a:spcBef>
                <a:spcPts val="0"/>
              </a:spcBef>
              <a:buClr>
                <a:srgbClr val="7F6000"/>
              </a:buClr>
            </a:pPr>
            <a:r>
              <a:rPr lang="en">
                <a:solidFill>
                  <a:srgbClr val="7F6000"/>
                </a:solidFill>
              </a:rPr>
              <a:t>Values</a:t>
            </a:r>
          </a:p>
          <a:p>
            <a:pPr indent="-228600" lvl="0" marL="457200" rtl="0">
              <a:spcBef>
                <a:spcPts val="0"/>
              </a:spcBef>
              <a:buClr>
                <a:srgbClr val="7F6000"/>
              </a:buClr>
            </a:pPr>
            <a:r>
              <a:rPr lang="en">
                <a:solidFill>
                  <a:srgbClr val="7F6000"/>
                </a:solidFill>
              </a:rPr>
              <a:t>Fundamental Truths</a:t>
            </a:r>
          </a:p>
          <a:p>
            <a:pPr indent="-228600" lvl="0" marL="457200" rtl="0">
              <a:spcBef>
                <a:spcPts val="0"/>
              </a:spcBef>
              <a:buClr>
                <a:srgbClr val="7F6000"/>
              </a:buClr>
            </a:pPr>
            <a:r>
              <a:rPr lang="en">
                <a:solidFill>
                  <a:srgbClr val="7F6000"/>
                </a:solidFill>
              </a:rPr>
              <a:t>Knowledge</a:t>
            </a:r>
          </a:p>
          <a:p>
            <a:pPr indent="-228600" lvl="0" marL="457200" rtl="0">
              <a:spcBef>
                <a:spcPts val="0"/>
              </a:spcBef>
              <a:buClr>
                <a:srgbClr val="7F6000"/>
              </a:buClr>
            </a:pPr>
            <a:r>
              <a:rPr lang="en">
                <a:solidFill>
                  <a:srgbClr val="7F6000"/>
                </a:solidFill>
              </a:rPr>
              <a:t>Logic/Reason</a:t>
            </a:r>
          </a:p>
          <a:p>
            <a:pPr indent="-228600" lvl="0" marL="457200" rtl="0">
              <a:spcBef>
                <a:spcPts val="0"/>
              </a:spcBef>
              <a:buClr>
                <a:srgbClr val="7F6000"/>
              </a:buClr>
            </a:pPr>
            <a:r>
              <a:rPr lang="en">
                <a:solidFill>
                  <a:srgbClr val="7F6000"/>
                </a:solidFill>
              </a:rPr>
              <a:t>Language</a:t>
            </a:r>
          </a:p>
          <a:p>
            <a:pPr indent="-228600" lvl="0" marL="457200" rtl="0">
              <a:spcBef>
                <a:spcPts val="0"/>
              </a:spcBef>
              <a:buClr>
                <a:srgbClr val="7F6000"/>
              </a:buClr>
            </a:pPr>
            <a:r>
              <a:rPr lang="en">
                <a:solidFill>
                  <a:srgbClr val="7F6000"/>
                </a:solidFill>
              </a:rPr>
              <a:t>The mind</a:t>
            </a:r>
          </a:p>
          <a:p>
            <a:pPr lvl="0" rtl="0">
              <a:spcBef>
                <a:spcPts val="0"/>
              </a:spcBef>
              <a:buNone/>
            </a:pPr>
            <a:r>
              <a:t/>
            </a:r>
            <a:endParaRPr>
              <a:solidFill>
                <a:srgbClr val="7F6000"/>
              </a:solidFill>
            </a:endParaRPr>
          </a:p>
        </p:txBody>
      </p:sp>
      <p:pic>
        <p:nvPicPr>
          <p:cNvPr id="60" name="Shape 60"/>
          <p:cNvPicPr preferRelativeResize="0"/>
          <p:nvPr/>
        </p:nvPicPr>
        <p:blipFill>
          <a:blip r:embed="rId3">
            <a:alphaModFix/>
          </a:blip>
          <a:stretch>
            <a:fillRect/>
          </a:stretch>
        </p:blipFill>
        <p:spPr>
          <a:xfrm>
            <a:off x="3912650" y="1738728"/>
            <a:ext cx="3384249" cy="22438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783F04"/>
                </a:solidFill>
              </a:rPr>
              <a:t>Examples of philosophical thinking:</a:t>
            </a:r>
          </a:p>
        </p:txBody>
      </p:sp>
      <p:sp>
        <p:nvSpPr>
          <p:cNvPr id="66" name="Shape 66"/>
          <p:cNvSpPr txBox="1"/>
          <p:nvPr>
            <p:ph idx="1" type="body"/>
          </p:nvPr>
        </p:nvSpPr>
        <p:spPr>
          <a:xfrm>
            <a:off x="540300" y="1533475"/>
            <a:ext cx="8282399" cy="2264999"/>
          </a:xfrm>
          <a:prstGeom prst="rect">
            <a:avLst/>
          </a:prstGeom>
        </p:spPr>
        <p:txBody>
          <a:bodyPr anchorCtr="0" anchor="t" bIns="91425" lIns="91425" rIns="91425" tIns="91425">
            <a:noAutofit/>
          </a:bodyPr>
          <a:lstStyle/>
          <a:p>
            <a:pPr indent="-228600" lvl="0" marL="457200" rtl="0">
              <a:lnSpc>
                <a:spcPct val="150000"/>
              </a:lnSpc>
              <a:spcBef>
                <a:spcPts val="0"/>
              </a:spcBef>
              <a:buClr>
                <a:srgbClr val="7F6000"/>
              </a:buClr>
            </a:pPr>
            <a:r>
              <a:rPr lang="en">
                <a:solidFill>
                  <a:srgbClr val="7F6000"/>
                </a:solidFill>
              </a:rPr>
              <a:t>Why do we exist?</a:t>
            </a:r>
          </a:p>
          <a:p>
            <a:pPr indent="-228600" lvl="0" marL="457200" rtl="0">
              <a:lnSpc>
                <a:spcPct val="150000"/>
              </a:lnSpc>
              <a:spcBef>
                <a:spcPts val="0"/>
              </a:spcBef>
              <a:buClr>
                <a:srgbClr val="7F6000"/>
              </a:buClr>
            </a:pPr>
            <a:r>
              <a:rPr lang="en">
                <a:solidFill>
                  <a:srgbClr val="7F6000"/>
                </a:solidFill>
              </a:rPr>
              <a:t>Can truth ever be defined?</a:t>
            </a:r>
          </a:p>
          <a:p>
            <a:pPr indent="-228600" lvl="0" marL="457200" rtl="0">
              <a:lnSpc>
                <a:spcPct val="150000"/>
              </a:lnSpc>
              <a:spcBef>
                <a:spcPts val="0"/>
              </a:spcBef>
              <a:buClr>
                <a:srgbClr val="7F6000"/>
              </a:buClr>
            </a:pPr>
            <a:r>
              <a:rPr lang="en">
                <a:solidFill>
                  <a:srgbClr val="7F6000"/>
                </a:solidFill>
              </a:rPr>
              <a:t>How do values become defined in a society?</a:t>
            </a:r>
          </a:p>
          <a:p>
            <a:pPr indent="-228600" lvl="0" marL="457200" rtl="0">
              <a:lnSpc>
                <a:spcPct val="150000"/>
              </a:lnSpc>
              <a:spcBef>
                <a:spcPts val="0"/>
              </a:spcBef>
              <a:buClr>
                <a:srgbClr val="7F6000"/>
              </a:buClr>
            </a:pPr>
            <a:r>
              <a:rPr lang="en">
                <a:solidFill>
                  <a:srgbClr val="7F6000"/>
                </a:solidFill>
              </a:rPr>
              <a:t>What should one be willing to sacrifice in the pursuit of knowledge?</a:t>
            </a:r>
          </a:p>
          <a:p>
            <a:pPr indent="-228600" lvl="0" marL="457200" rtl="0">
              <a:lnSpc>
                <a:spcPct val="150000"/>
              </a:lnSpc>
              <a:spcBef>
                <a:spcPts val="0"/>
              </a:spcBef>
              <a:buClr>
                <a:srgbClr val="7F6000"/>
              </a:buClr>
            </a:pPr>
            <a:r>
              <a:rPr lang="en">
                <a:solidFill>
                  <a:srgbClr val="7F6000"/>
                </a:solidFill>
              </a:rPr>
              <a:t>What is quality?</a:t>
            </a:r>
          </a:p>
          <a:p>
            <a:pPr lvl="0" rtl="0">
              <a:spcBef>
                <a:spcPts val="0"/>
              </a:spcBef>
              <a:buNone/>
            </a:pPr>
            <a:r>
              <a:t/>
            </a:r>
            <a:endParaRPr>
              <a:solidFill>
                <a:srgbClr val="7F6000"/>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783F04"/>
                </a:solidFill>
              </a:rPr>
              <a:t>How does philosophy connect to Pirsig’s Novel?</a:t>
            </a:r>
          </a:p>
        </p:txBody>
      </p:sp>
      <p:sp>
        <p:nvSpPr>
          <p:cNvPr id="72" name="Shape 72"/>
          <p:cNvSpPr txBox="1"/>
          <p:nvPr>
            <p:ph idx="1" type="body"/>
          </p:nvPr>
        </p:nvSpPr>
        <p:spPr>
          <a:xfrm>
            <a:off x="540300" y="1533475"/>
            <a:ext cx="8282399" cy="2264999"/>
          </a:xfrm>
          <a:prstGeom prst="rect">
            <a:avLst/>
          </a:prstGeom>
        </p:spPr>
        <p:txBody>
          <a:bodyPr anchorCtr="0" anchor="t" bIns="91425" lIns="91425" rIns="91425" tIns="91425">
            <a:noAutofit/>
          </a:bodyPr>
          <a:lstStyle/>
          <a:p>
            <a:pPr lvl="0" rtl="0" algn="ctr">
              <a:lnSpc>
                <a:spcPct val="150000"/>
              </a:lnSpc>
              <a:spcBef>
                <a:spcPts val="0"/>
              </a:spcBef>
              <a:buNone/>
            </a:pPr>
            <a:r>
              <a:rPr i="1" lang="en" sz="2500">
                <a:solidFill>
                  <a:srgbClr val="7F6000"/>
                </a:solidFill>
              </a:rPr>
              <a:t>“I want to use a dichotomy and explain it later. I want to divide human understanding into two kinds---classical understanding and romantic understanding.”</a:t>
            </a:r>
          </a:p>
          <a:p>
            <a:pPr lvl="0" rtl="0">
              <a:spcBef>
                <a:spcPts val="0"/>
              </a:spcBef>
              <a:buNone/>
            </a:pPr>
            <a:r>
              <a:t/>
            </a:r>
            <a:endParaRPr>
              <a:solidFill>
                <a:srgbClr val="7F600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783F04"/>
                </a:solidFill>
              </a:rPr>
              <a:t>Classic Point of View </a:t>
            </a:r>
          </a:p>
        </p:txBody>
      </p:sp>
      <p:sp>
        <p:nvSpPr>
          <p:cNvPr id="78" name="Shape 7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b="1" lang="en" sz="2000">
                <a:solidFill>
                  <a:srgbClr val="7F6000"/>
                </a:solidFill>
              </a:rPr>
              <a:t>Emphasis on </a:t>
            </a:r>
          </a:p>
          <a:p>
            <a:pPr indent="-228600" lvl="0" marL="457200" rtl="0">
              <a:spcBef>
                <a:spcPts val="0"/>
              </a:spcBef>
              <a:buClr>
                <a:srgbClr val="7F6000"/>
              </a:buClr>
              <a:buSzPct val="100000"/>
            </a:pPr>
            <a:r>
              <a:rPr lang="en" sz="2000">
                <a:solidFill>
                  <a:srgbClr val="7F6000"/>
                </a:solidFill>
              </a:rPr>
              <a:t>Underlying form</a:t>
            </a:r>
          </a:p>
          <a:p>
            <a:pPr indent="-228600" lvl="0" marL="457200" rtl="0">
              <a:spcBef>
                <a:spcPts val="0"/>
              </a:spcBef>
              <a:buClr>
                <a:srgbClr val="7F6000"/>
              </a:buClr>
              <a:buSzPct val="100000"/>
            </a:pPr>
            <a:r>
              <a:rPr lang="en" sz="2000">
                <a:solidFill>
                  <a:srgbClr val="7F6000"/>
                </a:solidFill>
              </a:rPr>
              <a:t>Function</a:t>
            </a:r>
          </a:p>
          <a:p>
            <a:pPr indent="-228600" lvl="0" marL="457200" rtl="0">
              <a:spcBef>
                <a:spcPts val="0"/>
              </a:spcBef>
              <a:buClr>
                <a:srgbClr val="7F6000"/>
              </a:buClr>
              <a:buSzPct val="100000"/>
            </a:pPr>
            <a:r>
              <a:rPr lang="en" sz="2000">
                <a:solidFill>
                  <a:srgbClr val="7F6000"/>
                </a:solidFill>
              </a:rPr>
              <a:t>Facts</a:t>
            </a:r>
          </a:p>
          <a:p>
            <a:pPr indent="-228600" lvl="0" marL="457200" rtl="0">
              <a:spcBef>
                <a:spcPts val="0"/>
              </a:spcBef>
              <a:buClr>
                <a:srgbClr val="7F6000"/>
              </a:buClr>
              <a:buSzPct val="100000"/>
            </a:pPr>
            <a:r>
              <a:rPr lang="en" sz="2000">
                <a:solidFill>
                  <a:srgbClr val="7F6000"/>
                </a:solidFill>
              </a:rPr>
              <a:t>Driven by reason and logic</a:t>
            </a:r>
          </a:p>
          <a:p>
            <a:pPr indent="-228600" lvl="0" marL="457200" rtl="0">
              <a:spcBef>
                <a:spcPts val="0"/>
              </a:spcBef>
              <a:buClr>
                <a:srgbClr val="7F6000"/>
              </a:buClr>
              <a:buSzPct val="100000"/>
            </a:pPr>
            <a:r>
              <a:rPr lang="en" sz="2000">
                <a:solidFill>
                  <a:srgbClr val="7F6000"/>
                </a:solidFill>
              </a:rPr>
              <a:t>European cultures consider it masculine</a:t>
            </a:r>
          </a:p>
          <a:p>
            <a:pPr indent="-228600" lvl="0" marL="457200" rtl="0">
              <a:spcBef>
                <a:spcPts val="0"/>
              </a:spcBef>
              <a:buClr>
                <a:srgbClr val="7F6000"/>
              </a:buClr>
              <a:buSzPct val="100000"/>
            </a:pPr>
            <a:r>
              <a:rPr lang="en" sz="2000">
                <a:solidFill>
                  <a:srgbClr val="7F6000"/>
                </a:solidFill>
              </a:rPr>
              <a:t>Inspires order </a:t>
            </a:r>
          </a:p>
          <a:p>
            <a:pPr indent="-228600" lvl="0" marL="457200" rtl="0">
              <a:spcBef>
                <a:spcPts val="0"/>
              </a:spcBef>
              <a:buClr>
                <a:srgbClr val="7F6000"/>
              </a:buClr>
              <a:buSzPct val="100000"/>
            </a:pPr>
            <a:r>
              <a:rPr lang="en" sz="2000">
                <a:solidFill>
                  <a:srgbClr val="7F6000"/>
                </a:solidFill>
              </a:rPr>
              <a:t>aesthetically restrained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783F04"/>
                </a:solidFill>
              </a:rPr>
              <a:t>Romantic Point of View</a:t>
            </a:r>
          </a:p>
        </p:txBody>
      </p:sp>
      <p:sp>
        <p:nvSpPr>
          <p:cNvPr id="84" name="Shape 84"/>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sz="2000">
                <a:solidFill>
                  <a:srgbClr val="7F6000"/>
                </a:solidFill>
              </a:rPr>
              <a:t>Emphasis on:</a:t>
            </a:r>
          </a:p>
          <a:p>
            <a:pPr indent="-228600" lvl="0" marL="457200" rtl="0">
              <a:spcBef>
                <a:spcPts val="0"/>
              </a:spcBef>
              <a:buClr>
                <a:srgbClr val="7F6000"/>
              </a:buClr>
              <a:buSzPct val="100000"/>
            </a:pPr>
            <a:r>
              <a:rPr lang="en" sz="2000">
                <a:solidFill>
                  <a:srgbClr val="7F6000"/>
                </a:solidFill>
              </a:rPr>
              <a:t>Immediate appearance/form</a:t>
            </a:r>
          </a:p>
          <a:p>
            <a:pPr indent="-228600" lvl="0" marL="457200" rtl="0">
              <a:spcBef>
                <a:spcPts val="0"/>
              </a:spcBef>
              <a:buClr>
                <a:srgbClr val="7F6000"/>
              </a:buClr>
              <a:buSzPct val="100000"/>
            </a:pPr>
            <a:r>
              <a:rPr lang="en" sz="2000">
                <a:solidFill>
                  <a:srgbClr val="7F6000"/>
                </a:solidFill>
              </a:rPr>
              <a:t>Inspirational &amp; creative</a:t>
            </a:r>
          </a:p>
          <a:p>
            <a:pPr indent="-228600" lvl="0" marL="457200" rtl="0">
              <a:spcBef>
                <a:spcPts val="0"/>
              </a:spcBef>
              <a:buClr>
                <a:srgbClr val="7F6000"/>
              </a:buClr>
              <a:buSzPct val="100000"/>
            </a:pPr>
            <a:r>
              <a:rPr lang="en" sz="2000">
                <a:solidFill>
                  <a:srgbClr val="7F6000"/>
                </a:solidFill>
              </a:rPr>
              <a:t>Driven by feeling &amp; intuition</a:t>
            </a:r>
          </a:p>
          <a:p>
            <a:pPr indent="-228600" lvl="0" marL="457200" rtl="0">
              <a:spcBef>
                <a:spcPts val="0"/>
              </a:spcBef>
              <a:buClr>
                <a:srgbClr val="7F6000"/>
              </a:buClr>
              <a:buSzPct val="100000"/>
            </a:pPr>
            <a:r>
              <a:rPr lang="en" sz="2000">
                <a:solidFill>
                  <a:srgbClr val="7F6000"/>
                </a:solidFill>
              </a:rPr>
              <a:t>European cultures considered it feminine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783F04"/>
                </a:solidFill>
              </a:rPr>
              <a:t>How does philosophy connect to Pirsig’s Novel?</a:t>
            </a:r>
          </a:p>
        </p:txBody>
      </p:sp>
      <p:sp>
        <p:nvSpPr>
          <p:cNvPr id="90" name="Shape 90"/>
          <p:cNvSpPr txBox="1"/>
          <p:nvPr>
            <p:ph idx="1" type="body"/>
          </p:nvPr>
        </p:nvSpPr>
        <p:spPr>
          <a:xfrm>
            <a:off x="540300" y="1304875"/>
            <a:ext cx="8282399" cy="1446900"/>
          </a:xfrm>
          <a:prstGeom prst="rect">
            <a:avLst/>
          </a:prstGeom>
        </p:spPr>
        <p:txBody>
          <a:bodyPr anchorCtr="0" anchor="t" bIns="91425" lIns="91425" rIns="91425" tIns="91425">
            <a:noAutofit/>
          </a:bodyPr>
          <a:lstStyle/>
          <a:p>
            <a:pPr lvl="0" rtl="0" algn="ctr">
              <a:lnSpc>
                <a:spcPct val="150000"/>
              </a:lnSpc>
              <a:spcBef>
                <a:spcPts val="0"/>
              </a:spcBef>
              <a:buNone/>
            </a:pPr>
            <a:r>
              <a:rPr i="1" lang="en" sz="2500">
                <a:solidFill>
                  <a:srgbClr val="7F6000"/>
                </a:solidFill>
              </a:rPr>
              <a:t>“Although motorcycle riding is romantic, motorcycle maintenance is purely classic.”</a:t>
            </a:r>
          </a:p>
          <a:p>
            <a:pPr lvl="0" rtl="0">
              <a:spcBef>
                <a:spcPts val="0"/>
              </a:spcBef>
              <a:buNone/>
            </a:pPr>
            <a:r>
              <a:t/>
            </a:r>
            <a:endParaRPr>
              <a:solidFill>
                <a:srgbClr val="7F6000"/>
              </a:solidFill>
            </a:endParaRPr>
          </a:p>
        </p:txBody>
      </p:sp>
      <p:pic>
        <p:nvPicPr>
          <p:cNvPr id="91" name="Shape 91"/>
          <p:cNvPicPr preferRelativeResize="0"/>
          <p:nvPr/>
        </p:nvPicPr>
        <p:blipFill>
          <a:blip r:embed="rId3">
            <a:alphaModFix/>
          </a:blip>
          <a:stretch>
            <a:fillRect/>
          </a:stretch>
        </p:blipFill>
        <p:spPr>
          <a:xfrm>
            <a:off x="1058375" y="2822750"/>
            <a:ext cx="3102974" cy="1745425"/>
          </a:xfrm>
          <a:prstGeom prst="rect">
            <a:avLst/>
          </a:prstGeom>
          <a:noFill/>
          <a:ln>
            <a:noFill/>
          </a:ln>
        </p:spPr>
      </p:pic>
      <p:pic>
        <p:nvPicPr>
          <p:cNvPr id="92" name="Shape 92"/>
          <p:cNvPicPr preferRelativeResize="0"/>
          <p:nvPr/>
        </p:nvPicPr>
        <p:blipFill>
          <a:blip r:embed="rId4">
            <a:alphaModFix/>
          </a:blip>
          <a:stretch>
            <a:fillRect/>
          </a:stretch>
        </p:blipFill>
        <p:spPr>
          <a:xfrm>
            <a:off x="5189275" y="2822762"/>
            <a:ext cx="3102976" cy="174541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599" cy="1016400"/>
          </a:xfrm>
          <a:prstGeom prst="rect">
            <a:avLst/>
          </a:prstGeom>
          <a:solidFill>
            <a:srgbClr val="F9CB9C"/>
          </a:solidFill>
          <a:ln cap="flat" cmpd="sng" w="9525">
            <a:solidFill>
              <a:srgbClr val="F6B26B"/>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solidFill>
                  <a:srgbClr val="783F04"/>
                </a:solidFill>
              </a:rPr>
              <a:t>According to Pirsig, what is the trouble with people and these points of view?</a:t>
            </a:r>
          </a:p>
        </p:txBody>
      </p:sp>
      <p:sp>
        <p:nvSpPr>
          <p:cNvPr id="98" name="Shape 98"/>
          <p:cNvSpPr txBox="1"/>
          <p:nvPr>
            <p:ph idx="1" type="body"/>
          </p:nvPr>
        </p:nvSpPr>
        <p:spPr>
          <a:xfrm>
            <a:off x="464100" y="1762075"/>
            <a:ext cx="8282399" cy="2928300"/>
          </a:xfrm>
          <a:prstGeom prst="rect">
            <a:avLst/>
          </a:prstGeom>
        </p:spPr>
        <p:txBody>
          <a:bodyPr anchorCtr="0" anchor="t" bIns="91425" lIns="91425" rIns="91425" tIns="91425">
            <a:noAutofit/>
          </a:bodyPr>
          <a:lstStyle/>
          <a:p>
            <a:pPr lvl="0" rtl="0" algn="ctr">
              <a:lnSpc>
                <a:spcPct val="150000"/>
              </a:lnSpc>
              <a:spcBef>
                <a:spcPts val="0"/>
              </a:spcBef>
              <a:buNone/>
            </a:pPr>
            <a:r>
              <a:rPr i="1" lang="en" sz="2500">
                <a:solidFill>
                  <a:srgbClr val="7F6000"/>
                </a:solidFill>
              </a:rPr>
              <a:t>“Persons tend to think and feel exclusively in one mode or the other and in doing so tend to misunderstand and underestimate what the other mode is all about. But no one is willing to give up the truth as he sees it, and as far as I know, no one is willing to give up the truth as he sees it.”</a:t>
            </a:r>
          </a:p>
          <a:p>
            <a:pPr lvl="0" rtl="0">
              <a:spcBef>
                <a:spcPts val="0"/>
              </a:spcBef>
              <a:buNone/>
            </a:pPr>
            <a:r>
              <a:t/>
            </a:r>
            <a:endParaRPr>
              <a:solidFill>
                <a:srgbClr val="7F6000"/>
              </a:solidFil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02" name="Shape 102"/>
        <p:cNvGrpSpPr/>
        <p:nvPr/>
      </p:nvGrpSpPr>
      <p:grpSpPr>
        <a:xfrm>
          <a:off x="0" y="0"/>
          <a:ext cx="0" cy="0"/>
          <a:chOff x="0" y="0"/>
          <a:chExt cx="0" cy="0"/>
        </a:xfrm>
      </p:grpSpPr>
      <p:sp>
        <p:nvSpPr>
          <p:cNvPr id="103" name="Shape 103"/>
          <p:cNvSpPr/>
          <p:nvPr/>
        </p:nvSpPr>
        <p:spPr>
          <a:xfrm>
            <a:off x="119050" y="454825"/>
            <a:ext cx="8870399" cy="4504500"/>
          </a:xfrm>
          <a:prstGeom prst="roundRect">
            <a:avLst>
              <a:gd fmla="val 16667" name="adj"/>
            </a:avLst>
          </a:prstGeom>
          <a:solidFill>
            <a:srgbClr val="FFFFFF"/>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000"/>
              <a:t>In your group create a visual that does the following:</a:t>
            </a:r>
          </a:p>
          <a:p>
            <a:pPr indent="-355600" lvl="0" marL="457200" rtl="0">
              <a:spcBef>
                <a:spcPts val="0"/>
              </a:spcBef>
              <a:buSzPct val="100000"/>
              <a:buChar char="●"/>
            </a:pPr>
            <a:r>
              <a:rPr lang="en" sz="2000"/>
              <a:t>Defines dichotomy with both words and symbol/image</a:t>
            </a:r>
          </a:p>
          <a:p>
            <a:pPr indent="-355600" lvl="0" marL="457200" rtl="0">
              <a:spcBef>
                <a:spcPts val="0"/>
              </a:spcBef>
              <a:buSzPct val="100000"/>
              <a:buChar char="●"/>
            </a:pPr>
            <a:r>
              <a:rPr lang="en" sz="2000"/>
              <a:t>Portrays a concept or object that people may view with either a “classic” view or a “romantic” view. </a:t>
            </a:r>
            <a:br>
              <a:rPr lang="en" sz="2000"/>
            </a:br>
            <a:br>
              <a:rPr lang="en" sz="2000"/>
            </a:br>
            <a:r>
              <a:rPr lang="en" sz="2000"/>
              <a:t>EX:</a:t>
            </a:r>
          </a:p>
          <a:p>
            <a:pPr lvl="0" rtl="0">
              <a:spcBef>
                <a:spcPts val="0"/>
              </a:spcBef>
              <a:buNone/>
            </a:pPr>
            <a:r>
              <a:t/>
            </a:r>
            <a:endParaRPr sz="2000"/>
          </a:p>
          <a:p>
            <a:pPr lvl="0" rtl="0">
              <a:spcBef>
                <a:spcPts val="0"/>
              </a:spcBef>
              <a:buNone/>
            </a:pPr>
            <a:r>
              <a:t/>
            </a:r>
            <a:endParaRPr sz="2000"/>
          </a:p>
          <a:p>
            <a:pPr lvl="0" rtl="0">
              <a:spcBef>
                <a:spcPts val="0"/>
              </a:spcBef>
              <a:buNone/>
            </a:pPr>
            <a:r>
              <a:t/>
            </a:r>
            <a:endParaRPr sz="2000"/>
          </a:p>
          <a:p>
            <a:pPr lvl="0" rtl="0">
              <a:spcBef>
                <a:spcPts val="0"/>
              </a:spcBef>
              <a:buNone/>
            </a:pPr>
            <a:r>
              <a:t/>
            </a:r>
            <a:endParaRPr sz="2000"/>
          </a:p>
          <a:p>
            <a:pPr lvl="0" rtl="0">
              <a:spcBef>
                <a:spcPts val="0"/>
              </a:spcBef>
              <a:buNone/>
            </a:pPr>
            <a:r>
              <a:t/>
            </a:r>
            <a:endParaRPr sz="2000"/>
          </a:p>
          <a:p>
            <a:pPr lvl="0" rtl="0">
              <a:spcBef>
                <a:spcPts val="0"/>
              </a:spcBef>
              <a:buNone/>
            </a:pPr>
            <a:r>
              <a:t/>
            </a:r>
            <a:endParaRPr sz="2000"/>
          </a:p>
          <a:p>
            <a:pPr lvl="0" rtl="0">
              <a:spcBef>
                <a:spcPts val="0"/>
              </a:spcBef>
              <a:buNone/>
            </a:pPr>
            <a:r>
              <a:rPr lang="en" sz="2000"/>
              <a:t>                                                                                                                                                                                                                                                                                                                                                                                                                                                                                                                                                                                                                                                                                                                                                                                                                                                                                                                                                                                                                                                      </a:t>
            </a:r>
          </a:p>
        </p:txBody>
      </p:sp>
      <p:sp>
        <p:nvSpPr>
          <p:cNvPr id="104" name="Shape 104"/>
          <p:cNvSpPr/>
          <p:nvPr/>
        </p:nvSpPr>
        <p:spPr>
          <a:xfrm>
            <a:off x="1476125" y="2004375"/>
            <a:ext cx="6794400" cy="2780400"/>
          </a:xfrm>
          <a:prstGeom prst="rect">
            <a:avLst/>
          </a:prstGeom>
          <a:solidFill>
            <a:srgbClr val="EAD1DC"/>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000"/>
              <a:t>Dichotomy: (Definition)			 	   Building</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			</a:t>
            </a:r>
          </a:p>
        </p:txBody>
      </p:sp>
      <p:pic>
        <p:nvPicPr>
          <p:cNvPr id="105" name="Shape 105"/>
          <p:cNvPicPr preferRelativeResize="0"/>
          <p:nvPr/>
        </p:nvPicPr>
        <p:blipFill>
          <a:blip r:embed="rId3">
            <a:alphaModFix/>
          </a:blip>
          <a:stretch>
            <a:fillRect/>
          </a:stretch>
        </p:blipFill>
        <p:spPr>
          <a:xfrm>
            <a:off x="1629425" y="2736825"/>
            <a:ext cx="2962275" cy="1543050"/>
          </a:xfrm>
          <a:prstGeom prst="rect">
            <a:avLst/>
          </a:prstGeom>
          <a:noFill/>
          <a:ln>
            <a:noFill/>
          </a:ln>
        </p:spPr>
      </p:pic>
      <p:pic>
        <p:nvPicPr>
          <p:cNvPr id="106" name="Shape 106"/>
          <p:cNvPicPr preferRelativeResize="0"/>
          <p:nvPr/>
        </p:nvPicPr>
        <p:blipFill>
          <a:blip r:embed="rId4">
            <a:alphaModFix/>
          </a:blip>
          <a:stretch>
            <a:fillRect/>
          </a:stretch>
        </p:blipFill>
        <p:spPr>
          <a:xfrm>
            <a:off x="5611775" y="2471500"/>
            <a:ext cx="1659274" cy="1028749"/>
          </a:xfrm>
          <a:prstGeom prst="rect">
            <a:avLst/>
          </a:prstGeom>
          <a:noFill/>
          <a:ln>
            <a:noFill/>
          </a:ln>
        </p:spPr>
      </p:pic>
      <p:cxnSp>
        <p:nvCxnSpPr>
          <p:cNvPr id="107" name="Shape 107"/>
          <p:cNvCxnSpPr/>
          <p:nvPr/>
        </p:nvCxnSpPr>
        <p:spPr>
          <a:xfrm flipH="1">
            <a:off x="5411774" y="3552900"/>
            <a:ext cx="347700" cy="512700"/>
          </a:xfrm>
          <a:prstGeom prst="straightConnector1">
            <a:avLst/>
          </a:prstGeom>
          <a:noFill/>
          <a:ln cap="flat" cmpd="sng" w="19050">
            <a:solidFill>
              <a:srgbClr val="666666"/>
            </a:solidFill>
            <a:prstDash val="solid"/>
            <a:round/>
            <a:headEnd len="lg" w="lg" type="none"/>
            <a:tailEnd len="lg" w="lg" type="none"/>
          </a:ln>
        </p:spPr>
      </p:cxnSp>
      <p:cxnSp>
        <p:nvCxnSpPr>
          <p:cNvPr id="108" name="Shape 108"/>
          <p:cNvCxnSpPr/>
          <p:nvPr/>
        </p:nvCxnSpPr>
        <p:spPr>
          <a:xfrm>
            <a:off x="7011300" y="3552900"/>
            <a:ext cx="433800" cy="564899"/>
          </a:xfrm>
          <a:prstGeom prst="straightConnector1">
            <a:avLst/>
          </a:prstGeom>
          <a:noFill/>
          <a:ln cap="flat" cmpd="sng" w="19050">
            <a:solidFill>
              <a:srgbClr val="666666"/>
            </a:solidFill>
            <a:prstDash val="solid"/>
            <a:round/>
            <a:headEnd len="lg" w="lg" type="none"/>
            <a:tailEnd len="lg" w="lg" type="none"/>
          </a:ln>
        </p:spPr>
      </p:cxnSp>
      <p:sp>
        <p:nvSpPr>
          <p:cNvPr id="109" name="Shape 109"/>
          <p:cNvSpPr txBox="1"/>
          <p:nvPr/>
        </p:nvSpPr>
        <p:spPr>
          <a:xfrm>
            <a:off x="4864575" y="3982625"/>
            <a:ext cx="1589999" cy="355500"/>
          </a:xfrm>
          <a:prstGeom prst="rect">
            <a:avLst/>
          </a:prstGeom>
          <a:noFill/>
          <a:ln>
            <a:noFill/>
          </a:ln>
        </p:spPr>
        <p:txBody>
          <a:bodyPr anchorCtr="0" anchor="t" bIns="91425" lIns="91425" rIns="91425" tIns="91425">
            <a:noAutofit/>
          </a:bodyPr>
          <a:lstStyle/>
          <a:p>
            <a:pPr lvl="0" rtl="0">
              <a:spcBef>
                <a:spcPts val="0"/>
              </a:spcBef>
              <a:buNone/>
            </a:pPr>
            <a:r>
              <a:rPr lang="en" sz="2000"/>
              <a:t>Gas Station</a:t>
            </a:r>
          </a:p>
          <a:p>
            <a:pPr lvl="0" rtl="0">
              <a:spcBef>
                <a:spcPts val="0"/>
              </a:spcBef>
              <a:buNone/>
            </a:pPr>
            <a:r>
              <a:rPr lang="en" sz="2000"/>
              <a:t>(Classic)</a:t>
            </a:r>
          </a:p>
        </p:txBody>
      </p:sp>
      <p:sp>
        <p:nvSpPr>
          <p:cNvPr id="110" name="Shape 110"/>
          <p:cNvSpPr txBox="1"/>
          <p:nvPr/>
        </p:nvSpPr>
        <p:spPr>
          <a:xfrm>
            <a:off x="6524050" y="3982625"/>
            <a:ext cx="1513499" cy="355500"/>
          </a:xfrm>
          <a:prstGeom prst="rect">
            <a:avLst/>
          </a:prstGeom>
          <a:noFill/>
          <a:ln>
            <a:noFill/>
          </a:ln>
        </p:spPr>
        <p:txBody>
          <a:bodyPr anchorCtr="0" anchor="t" bIns="91425" lIns="91425" rIns="91425" tIns="91425">
            <a:noAutofit/>
          </a:bodyPr>
          <a:lstStyle/>
          <a:p>
            <a:pPr lvl="0" rtl="0">
              <a:spcBef>
                <a:spcPts val="0"/>
              </a:spcBef>
              <a:buNone/>
            </a:pPr>
            <a:r>
              <a:rPr lang="en" sz="2000"/>
              <a:t>Art/Design</a:t>
            </a:r>
          </a:p>
          <a:p>
            <a:pPr lvl="0" rtl="0">
              <a:spcBef>
                <a:spcPts val="0"/>
              </a:spcBef>
              <a:buNone/>
            </a:pPr>
            <a:r>
              <a:rPr lang="en" sz="2000"/>
              <a:t>(Romantic)</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